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92" r:id="rId3"/>
    <p:sldId id="298" r:id="rId4"/>
    <p:sldId id="308" r:id="rId5"/>
    <p:sldId id="293" r:id="rId6"/>
    <p:sldId id="305" r:id="rId7"/>
    <p:sldId id="297" r:id="rId8"/>
    <p:sldId id="295" r:id="rId9"/>
    <p:sldId id="299" r:id="rId10"/>
    <p:sldId id="306" r:id="rId11"/>
    <p:sldId id="303" r:id="rId12"/>
    <p:sldId id="304" r:id="rId13"/>
    <p:sldId id="307" r:id="rId14"/>
    <p:sldId id="290" r:id="rId15"/>
    <p:sldId id="291" r:id="rId16"/>
    <p:sldId id="309" r:id="rId17"/>
    <p:sldId id="310" r:id="rId18"/>
    <p:sldId id="311" r:id="rId19"/>
  </p:sldIdLst>
  <p:sldSz cx="105156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9568" autoAdjust="0"/>
  </p:normalViewPr>
  <p:slideViewPr>
    <p:cSldViewPr>
      <p:cViewPr>
        <p:scale>
          <a:sx n="100" d="100"/>
          <a:sy n="100" d="100"/>
        </p:scale>
        <p:origin x="-570" y="246"/>
      </p:cViewPr>
      <p:guideLst>
        <p:guide orient="horz" pos="2160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94D13E-E7EC-4448-8802-8FE4D827605E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20725"/>
            <a:ext cx="55213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D4DDC73-F380-41B1-9AE8-6807BB03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20725"/>
            <a:ext cx="55213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DC73-F380-41B1-9AE8-6807BB0370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20725"/>
            <a:ext cx="55213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DC73-F380-41B1-9AE8-6807BB0370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130426"/>
            <a:ext cx="893826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886200"/>
            <a:ext cx="73609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lachua County Full Color for pp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891" y="304800"/>
            <a:ext cx="1514031" cy="1295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74639"/>
            <a:ext cx="236601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74639"/>
            <a:ext cx="692277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40" y="274638"/>
            <a:ext cx="841248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lachua County Full Color for pp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" y="152401"/>
            <a:ext cx="1402080" cy="1199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406901"/>
            <a:ext cx="89382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906713"/>
            <a:ext cx="89382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600201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600201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535113"/>
            <a:ext cx="464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174875"/>
            <a:ext cx="464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79" y="1535113"/>
            <a:ext cx="46480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2174875"/>
            <a:ext cx="46480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73050"/>
            <a:ext cx="345956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73051"/>
            <a:ext cx="5878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435101"/>
            <a:ext cx="3459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800600"/>
            <a:ext cx="63093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12775"/>
            <a:ext cx="63093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367338"/>
            <a:ext cx="63093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600201"/>
            <a:ext cx="9464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080" y="457201"/>
            <a:ext cx="8938260" cy="1317625"/>
          </a:xfrm>
        </p:spPr>
        <p:txBody>
          <a:bodyPr>
            <a:normAutofit/>
          </a:bodyPr>
          <a:lstStyle/>
          <a:p>
            <a:r>
              <a:rPr lang="en-US" dirty="0" smtClean="0"/>
              <a:t>Springs Protection Options</a:t>
            </a:r>
            <a:br>
              <a:rPr lang="en-US" dirty="0" smtClean="0"/>
            </a:br>
            <a:r>
              <a:rPr lang="en-US" sz="2800" dirty="0" smtClean="0"/>
              <a:t>Septic System Evaluation Program</a:t>
            </a:r>
            <a:endParaRPr lang="en-US" sz="2800" dirty="0"/>
          </a:p>
        </p:txBody>
      </p:sp>
      <p:pic>
        <p:nvPicPr>
          <p:cNvPr id="2050" name="982c7bf7-b801-4134-95d6-4d3333c302c5" descr="46CEC8F7-6649-4CC4-B6B6-ED0CE63AEE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270" y="2057400"/>
            <a:ext cx="6287453" cy="36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" y="5867401"/>
            <a:ext cx="103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Board of County Commissioners Meeting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November 13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 2012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Floridan Aquifer 25-year Modeled Groundwater Travel Time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236" y="1600200"/>
            <a:ext cx="650837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Prohibits requirement of  inspections at the point of sale in a real estate transaction</a:t>
            </a:r>
          </a:p>
          <a:p>
            <a:endParaRPr lang="en-US" dirty="0" smtClean="0"/>
          </a:p>
          <a:p>
            <a:r>
              <a:rPr lang="en-US" dirty="0" smtClean="0"/>
              <a:t>Does not allow any flexibility on timing of inspections for systems serving small households or second homes that don’t see much use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May not require a repair, modification, or replacement of a system unless the evaluation identifies a system failure (sanitary nuisance)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Environmental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smtClean="0"/>
              <a:t>Nitrate Load Reduction 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As stated before, approximately </a:t>
            </a:r>
            <a:r>
              <a:rPr lang="en-US" u="sng" dirty="0" smtClean="0"/>
              <a:t>17%</a:t>
            </a:r>
            <a:r>
              <a:rPr lang="en-US" dirty="0" smtClean="0"/>
              <a:t> of the nitrogen load to Santa Fe River Basin Springs can be attributed to septic systems; however, the proposed program </a:t>
            </a:r>
            <a:r>
              <a:rPr lang="en-US" u="sng" dirty="0" smtClean="0"/>
              <a:t>will not lower that base load </a:t>
            </a:r>
            <a:r>
              <a:rPr lang="en-US" dirty="0" smtClean="0"/>
              <a:t>since the load estimate is based on functioning septic systems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Actual base load reductions could be achieved by</a:t>
            </a:r>
          </a:p>
          <a:p>
            <a:pPr lvl="1"/>
            <a:r>
              <a:rPr lang="en-US" dirty="0" smtClean="0"/>
              <a:t>Performance-based treatment system </a:t>
            </a:r>
          </a:p>
          <a:p>
            <a:pPr lvl="1"/>
            <a:r>
              <a:rPr lang="en-US" dirty="0" smtClean="0"/>
              <a:t>Requiring modifications to systems for non-“system failure” problems, for example not meeting the minimum separation distance between the drain field and the wettest season water table.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of these potential requirements are </a:t>
            </a:r>
            <a:r>
              <a:rPr lang="en-US" u="sng" dirty="0" smtClean="0"/>
              <a:t>prohibited under F.S. 381.00651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Adopt Resolution opting-out of the Septic System Evaluation Program (the Statute requires  approval of the Resolution by at least 60% of the Commission)</a:t>
            </a:r>
          </a:p>
          <a:p>
            <a:r>
              <a:rPr lang="en-US" dirty="0" smtClean="0"/>
              <a:t>Request that the Legislature modify the existing Statute to allow for greater flexibility in local Ordinances. </a:t>
            </a:r>
          </a:p>
          <a:p>
            <a:r>
              <a:rPr lang="en-US" dirty="0" smtClean="0"/>
              <a:t>Request that </a:t>
            </a:r>
            <a:r>
              <a:rPr lang="en-US" dirty="0" smtClean="0"/>
              <a:t>Springs Protection be </a:t>
            </a:r>
            <a:r>
              <a:rPr lang="en-US" dirty="0" smtClean="0"/>
              <a:t>a priority issue in </a:t>
            </a:r>
            <a:r>
              <a:rPr lang="en-US" dirty="0" smtClean="0"/>
              <a:t>the </a:t>
            </a:r>
            <a:r>
              <a:rPr lang="en-US" dirty="0" smtClean="0"/>
              <a:t>County’s </a:t>
            </a:r>
            <a:r>
              <a:rPr lang="en-US" dirty="0" smtClean="0"/>
              <a:t>2013 Legislative Agenda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080" y="457201"/>
            <a:ext cx="8938260" cy="1317625"/>
          </a:xfrm>
        </p:spPr>
        <p:txBody>
          <a:bodyPr>
            <a:normAutofit/>
          </a:bodyPr>
          <a:lstStyle/>
          <a:p>
            <a:r>
              <a:rPr lang="en-US" dirty="0" smtClean="0"/>
              <a:t>Springs Protection Options</a:t>
            </a:r>
            <a:br>
              <a:rPr lang="en-US" dirty="0" smtClean="0"/>
            </a:br>
            <a:r>
              <a:rPr lang="en-US" sz="2800" dirty="0" smtClean="0"/>
              <a:t>Septic System Evaluation Program</a:t>
            </a:r>
            <a:endParaRPr lang="en-US" sz="2800" dirty="0"/>
          </a:p>
        </p:txBody>
      </p:sp>
      <p:pic>
        <p:nvPicPr>
          <p:cNvPr id="2050" name="982c7bf7-b801-4134-95d6-4d3333c302c5" descr="46CEC8F7-6649-4CC4-B6B6-ED0CE63AEE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270" y="2057400"/>
            <a:ext cx="6287453" cy="36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" y="5867401"/>
            <a:ext cx="103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Board of County Commissioners Meeting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November 13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 2012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274638"/>
            <a:ext cx="893826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Proposed Modifications to F.S. 381.00651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295400"/>
            <a:ext cx="9464040" cy="49831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Allow flexibility for:</a:t>
            </a:r>
          </a:p>
          <a:p>
            <a:pPr lvl="0" algn="ctr">
              <a:buNone/>
            </a:pPr>
            <a:endParaRPr lang="en-US" sz="2000" dirty="0" smtClean="0"/>
          </a:p>
          <a:p>
            <a:pPr lvl="0"/>
            <a:r>
              <a:rPr lang="en-US" dirty="0" smtClean="0"/>
              <a:t>Repair, modification, or replacement of a systems</a:t>
            </a:r>
          </a:p>
          <a:p>
            <a:pPr lvl="0"/>
            <a:r>
              <a:rPr lang="en-US" dirty="0" smtClean="0"/>
              <a:t>Performance-based treatment system</a:t>
            </a:r>
          </a:p>
          <a:p>
            <a:r>
              <a:rPr lang="en-US" dirty="0" smtClean="0"/>
              <a:t>Inspections at the point of sale</a:t>
            </a:r>
          </a:p>
          <a:p>
            <a:r>
              <a:rPr lang="en-US" dirty="0" smtClean="0"/>
              <a:t>Alternative inspection schedule for systems serving small households or second homes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274638"/>
            <a:ext cx="893826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Article 8 Springs and High Aquifer Recharge Areas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10210800" cy="51816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Chapter 78, Fertilizer Standards and Management Practices</a:t>
            </a:r>
          </a:p>
          <a:p>
            <a:pPr lvl="0">
              <a:buNone/>
            </a:pPr>
            <a:r>
              <a:rPr lang="en-US" dirty="0" smtClean="0"/>
              <a:t>Chapter 79, Irrigation Conservation Standards and Management Practices</a:t>
            </a:r>
          </a:p>
          <a:p>
            <a:pPr lvl="0">
              <a:buNone/>
            </a:pPr>
            <a:r>
              <a:rPr lang="en-US" dirty="0" smtClean="0"/>
              <a:t>Chapter 353, Hazardous Materials Management Code</a:t>
            </a:r>
          </a:p>
          <a:p>
            <a:pPr lvl="0">
              <a:buNone/>
            </a:pPr>
            <a:r>
              <a:rPr lang="en-US" dirty="0" smtClean="0"/>
              <a:t>Chapter 404, Article 24, Mining or Excavation and Fill Operations</a:t>
            </a:r>
          </a:p>
          <a:p>
            <a:pPr lvl="0">
              <a:buNone/>
            </a:pPr>
            <a:r>
              <a:rPr lang="en-US" dirty="0" smtClean="0"/>
              <a:t>Chapter 404, Article 14, Entertainment and Recreation</a:t>
            </a:r>
          </a:p>
          <a:p>
            <a:pPr lvl="0">
              <a:buNone/>
            </a:pPr>
            <a:r>
              <a:rPr lang="en-US" dirty="0" smtClean="0"/>
              <a:t>Chapter 406, Article 2, Trees and Native Vegetation</a:t>
            </a:r>
          </a:p>
          <a:p>
            <a:pPr lvl="0">
              <a:buNone/>
            </a:pPr>
            <a:r>
              <a:rPr lang="en-US" dirty="0" smtClean="0"/>
              <a:t>Chapter 406, Article 6, Surface Waters and Wetlands</a:t>
            </a:r>
          </a:p>
          <a:p>
            <a:pPr lvl="0">
              <a:buNone/>
            </a:pPr>
            <a:r>
              <a:rPr lang="en-US" dirty="0" smtClean="0"/>
              <a:t>Chapter 406, Article 12, Wastewater Treatment Facilities</a:t>
            </a:r>
          </a:p>
          <a:p>
            <a:pPr lvl="0">
              <a:buNone/>
            </a:pPr>
            <a:r>
              <a:rPr lang="en-US" dirty="0" smtClean="0"/>
              <a:t>Chapter 406, Article 16, Significant Geologic Features</a:t>
            </a:r>
          </a:p>
          <a:p>
            <a:pPr lvl="0">
              <a:buNone/>
            </a:pPr>
            <a:r>
              <a:rPr lang="en-US" dirty="0" smtClean="0"/>
              <a:t>Chapter 407, Article 4, Landscaping</a:t>
            </a:r>
          </a:p>
          <a:p>
            <a:pPr lvl="0">
              <a:buNone/>
            </a:pPr>
            <a:r>
              <a:rPr lang="en-US" dirty="0" smtClean="0"/>
              <a:t>Chapter 407, Article 5, Open Space</a:t>
            </a:r>
          </a:p>
          <a:p>
            <a:pPr lvl="0">
              <a:buNone/>
            </a:pPr>
            <a:r>
              <a:rPr lang="en-US" dirty="0" smtClean="0"/>
              <a:t>Chapter 407, Article 9, </a:t>
            </a:r>
            <a:r>
              <a:rPr lang="en-US" dirty="0" err="1" smtClean="0"/>
              <a:t>Stormwater</a:t>
            </a:r>
            <a:r>
              <a:rPr lang="en-US" dirty="0" smtClean="0"/>
              <a:t> Management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274638"/>
            <a:ext cx="893826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Article 8 Springs and High Aquifer Recharge Areas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10210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Outdoor Water Conservation for new development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High-volume irrigated areas shall not exceed 60% of the landscaped area. The maximum total irrigated area on residential lots shall not exceed 0.5 acres</a:t>
            </a:r>
          </a:p>
          <a:p>
            <a:pPr>
              <a:buNone/>
            </a:pPr>
            <a:r>
              <a:rPr lang="en-US" dirty="0" smtClean="0"/>
              <a:t>Prohibition on: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Rapid infiltration basins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Class A and B </a:t>
            </a:r>
            <a:r>
              <a:rPr lang="en-US" dirty="0" err="1" smtClean="0"/>
              <a:t>biosolids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Septage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Design standards for golf courses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274638"/>
            <a:ext cx="893826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Spring Protection Strategies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102108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smtClean="0"/>
              <a:t>	Update Fertilizer Code </a:t>
            </a:r>
          </a:p>
          <a:p>
            <a:pPr>
              <a:buNone/>
            </a:pPr>
            <a:r>
              <a:rPr lang="en-US" dirty="0" smtClean="0"/>
              <a:t>•	Update Landscape Irrigation Code</a:t>
            </a:r>
          </a:p>
          <a:p>
            <a:pPr>
              <a:buNone/>
            </a:pPr>
            <a:r>
              <a:rPr lang="en-US" dirty="0" smtClean="0"/>
              <a:t>•	Media Outreach Campaign</a:t>
            </a:r>
          </a:p>
          <a:p>
            <a:pPr>
              <a:buNone/>
            </a:pPr>
            <a:r>
              <a:rPr lang="en-US" dirty="0" smtClean="0"/>
              <a:t>•	Increase Role of County Staff in Consumptive Use </a:t>
            </a:r>
            <a:r>
              <a:rPr lang="en-US" dirty="0" smtClean="0"/>
              <a:t>Permits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dirty="0" smtClean="0"/>
              <a:t>	Enhanced Monitoring and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Turf buyback program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10515600" cy="91440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Declining water quality in the Santa Fe River and Springs due to elevated nitrate concentrations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DCP_1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191" y="2667000"/>
            <a:ext cx="3405620" cy="3733800"/>
          </a:xfrm>
          <a:prstGeom prst="rect">
            <a:avLst/>
          </a:prstGeom>
        </p:spPr>
      </p:pic>
      <p:pic>
        <p:nvPicPr>
          <p:cNvPr id="7" name="Picture 6" descr="PB130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170" y="2514600"/>
            <a:ext cx="4319922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4910" y="5791200"/>
            <a:ext cx="517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River Rise (left) and Hornsby Springs (above)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Sources of Nitrate*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2133600"/>
            <a:ext cx="446913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Agriculture	59%</a:t>
            </a:r>
          </a:p>
          <a:p>
            <a:r>
              <a:rPr lang="en-US" dirty="0" smtClean="0"/>
              <a:t>Septic 		17%</a:t>
            </a:r>
          </a:p>
          <a:p>
            <a:r>
              <a:rPr lang="en-US" dirty="0" smtClean="0"/>
              <a:t>Silviculture	14%</a:t>
            </a:r>
          </a:p>
          <a:p>
            <a:r>
              <a:rPr lang="en-US" dirty="0" smtClean="0"/>
              <a:t>Other		10%</a:t>
            </a:r>
          </a:p>
        </p:txBody>
      </p:sp>
      <p:pic>
        <p:nvPicPr>
          <p:cNvPr id="6" name="Picture 5" descr="http://www.woodstockconservation.org/images/sep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390" y="1676400"/>
            <a:ext cx="5523624" cy="3581402"/>
          </a:xfrm>
          <a:prstGeom prst="rect">
            <a:avLst/>
          </a:prstGeom>
          <a:noFill/>
          <a:ln w="158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890" y="5791200"/>
            <a:ext cx="9814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*AMEC. 2012. Sources of Nitrate and Estimated Groundwater Travel Times to Springs of the Santa Fe River Basin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Agriculture includes field crops, sod, orchards, nurseries, pasture, row crops, and CAFOs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Other includes commercial, institutional and recreational land uses; wastewater facilities, residential land use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Groundwater Nitrate Levels 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6858000" cy="529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F.S. 381.00651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24000"/>
            <a:ext cx="94640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Statute requires counties that contain a first magnitude spring to adopt a septic system inspection program on or before January 1, 2013. </a:t>
            </a:r>
          </a:p>
          <a:p>
            <a:r>
              <a:rPr lang="en-US" dirty="0" smtClean="0"/>
              <a:t>The statute also provides counties the ability to opt-out of the program requirements upon adoption of a resolution by at least a 60 percent vote.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Alachua County contains three first magnitude springs, </a:t>
            </a:r>
            <a:r>
              <a:rPr lang="en-US" dirty="0" err="1" smtClean="0"/>
              <a:t>Treehouse</a:t>
            </a:r>
            <a:r>
              <a:rPr lang="en-US" dirty="0" smtClean="0"/>
              <a:t>, Hornsby and Santa Fe Rise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Magnitude Springs located in Alachua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3124200"/>
            <a:ext cx="946404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6629400" cy="51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24000"/>
            <a:ext cx="946404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System evaluations and mandatory pump-outs every 5 years  </a:t>
            </a:r>
          </a:p>
          <a:p>
            <a:pPr lvl="0"/>
            <a:r>
              <a:rPr lang="en-US" dirty="0" smtClean="0"/>
              <a:t>May not mandate an evaluation at the point of sale in a real estate transaction</a:t>
            </a:r>
          </a:p>
          <a:p>
            <a:pPr lvl="0"/>
            <a:r>
              <a:rPr lang="en-US" dirty="0" smtClean="0"/>
              <a:t>Residential units on a lot with a ratio of one bedroom per acre or greater are exempt</a:t>
            </a:r>
          </a:p>
          <a:p>
            <a:pPr lvl="0"/>
            <a:r>
              <a:rPr lang="en-US" dirty="0" smtClean="0"/>
              <a:t>May not require a soil evaluation</a:t>
            </a:r>
          </a:p>
          <a:p>
            <a:pPr lvl="0"/>
            <a:r>
              <a:rPr lang="en-US" dirty="0" smtClean="0"/>
              <a:t>Evaluation shall include the tank and drain field </a:t>
            </a:r>
          </a:p>
          <a:p>
            <a:pPr lvl="0"/>
            <a:r>
              <a:rPr lang="en-US" dirty="0" smtClean="0"/>
              <a:t>Evaluation shall include a written assessment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95950" y="6172200"/>
            <a:ext cx="3768090" cy="369332"/>
          </a:xfrm>
          <a:prstGeom prst="rect">
            <a:avLst/>
          </a:prstGeom>
          <a:solidFill>
            <a:srgbClr val="002060">
              <a:alpha val="66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24000"/>
            <a:ext cx="946404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May not require a repair, modification, or replacement of a system unless the evaluation identifies a system failure (sanitary nuisance)</a:t>
            </a:r>
          </a:p>
          <a:p>
            <a:pPr lvl="0"/>
            <a:r>
              <a:rPr lang="en-US" dirty="0" smtClean="0"/>
              <a:t>An engineer-designed performance-based treatment system to reduce nutrients may not be required as an alternative remediation measure to resolve the failure of a conventional system</a:t>
            </a:r>
          </a:p>
          <a:p>
            <a:pPr lvl="0"/>
            <a:r>
              <a:rPr lang="en-US" dirty="0" smtClean="0"/>
              <a:t>Evaluation to be performed by qualified contractors</a:t>
            </a:r>
          </a:p>
          <a:p>
            <a:pPr lvl="0"/>
            <a:r>
              <a:rPr lang="en-US" dirty="0" smtClean="0"/>
              <a:t>Program to be managed by Health Department</a:t>
            </a:r>
          </a:p>
          <a:p>
            <a:pPr lvl="0"/>
            <a:r>
              <a:rPr lang="en-US" dirty="0" smtClean="0"/>
              <a:t>May not deviate from the requirements outlined in F.S. 381.00651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95950" y="6172200"/>
            <a:ext cx="3768090" cy="369332"/>
          </a:xfrm>
          <a:prstGeom prst="rect">
            <a:avLst/>
          </a:prstGeom>
          <a:solidFill>
            <a:srgbClr val="002060">
              <a:alpha val="66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Septic System Inventory,  </a:t>
            </a:r>
            <a:br>
              <a:rPr lang="en-US" dirty="0" smtClean="0"/>
            </a:br>
            <a:r>
              <a:rPr lang="en-US" dirty="0" smtClean="0"/>
              <a:t>Code Applicability,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1676400"/>
            <a:ext cx="99898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Applicability – Countywide or  Targeted Locations</a:t>
            </a:r>
          </a:p>
          <a:p>
            <a:pPr lvl="1"/>
            <a:r>
              <a:rPr lang="en-US" dirty="0" smtClean="0"/>
              <a:t>Countywide: 		30, 411  septic systems</a:t>
            </a:r>
          </a:p>
          <a:p>
            <a:pPr lvl="1"/>
            <a:r>
              <a:rPr lang="en-US" dirty="0" smtClean="0"/>
              <a:t>25 Year Travel Time:	 3,507 septic systems </a:t>
            </a:r>
          </a:p>
          <a:p>
            <a:pPr lvl="2"/>
            <a:r>
              <a:rPr lang="en-US" sz="2800" dirty="0" smtClean="0"/>
              <a:t>High Springs:	1,639 septic systems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Cost – </a:t>
            </a:r>
          </a:p>
          <a:p>
            <a:pPr lvl="1"/>
            <a:r>
              <a:rPr lang="en-US" dirty="0" smtClean="0"/>
              <a:t>Average cost of $500 - $600 per evaluation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89941dd-4eac-487f-8c04-5cc8b2dea914">2012-11-13T05:00:00+00:00</Date>
    <Topic xmlns="189941dd-4eac-487f-8c04-5cc8b2dea914">OSTDS</Topic>
    <Public_x0020_Viewing xmlns="189941dd-4eac-487f-8c04-5cc8b2dea914">Yes</Public_x0020_Viewin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F2ABC27326A448A42E85F00A76E1D" ma:contentTypeVersion="7" ma:contentTypeDescription="Create a new document." ma:contentTypeScope="" ma:versionID="a67e962c56afc214880daa56007f9b1c">
  <xsd:schema xmlns:xsd="http://www.w3.org/2001/XMLSchema" xmlns:xs="http://www.w3.org/2001/XMLSchema" xmlns:p="http://schemas.microsoft.com/office/2006/metadata/properties" xmlns:ns2="189941dd-4eac-487f-8c04-5cc8b2dea914" targetNamespace="http://schemas.microsoft.com/office/2006/metadata/properties" ma:root="true" ma:fieldsID="fea895da35ae77f43f7b9e56d708101d" ns2:_="">
    <xsd:import namespace="189941dd-4eac-487f-8c04-5cc8b2dea914"/>
    <xsd:element name="properties">
      <xsd:complexType>
        <xsd:sequence>
          <xsd:element name="documentManagement">
            <xsd:complexType>
              <xsd:all>
                <xsd:element ref="ns2:Public_x0020_Viewing"/>
                <xsd:element ref="ns2:Dat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941dd-4eac-487f-8c04-5cc8b2dea914" elementFormDefault="qualified">
    <xsd:import namespace="http://schemas.microsoft.com/office/2006/documentManagement/types"/>
    <xsd:import namespace="http://schemas.microsoft.com/office/infopath/2007/PartnerControls"/>
    <xsd:element name="Public_x0020_Viewing" ma:index="4" ma:displayName="Ready for public viewing?" ma:default="No" ma:format="RadioButtons" ma:internalName="Public_x0020_Viewing" ma:readOnly="false">
      <xsd:simpleType>
        <xsd:restriction base="dms:Choice">
          <xsd:enumeration value="Yes"/>
          <xsd:enumeration value="No"/>
        </xsd:restriction>
      </xsd:simpleType>
    </xsd:element>
    <xsd:element name="Date" ma:index="5" nillable="true" ma:displayName="Document Date" ma:format="DateOnly" ma:internalName="Date" ma:readOnly="false">
      <xsd:simpleType>
        <xsd:restriction base="dms:DateTime"/>
      </xsd:simpleType>
    </xsd:element>
    <xsd:element name="Topic" ma:index="6" nillable="true" ma:displayName="Topic" ma:default="2015 Community Conversations" ma:format="Dropdown" ma:internalName="Topic" ma:readOnly="false">
      <xsd:simpleType>
        <xsd:restriction base="dms:Choice">
          <xsd:enumeration value="Orange Creek Basin"/>
          <xsd:enumeration value="MFL"/>
          <xsd:enumeration value="Fertilizer"/>
          <xsd:enumeration value="OSTDS"/>
          <xsd:enumeration value="Other"/>
          <xsd:enumeration value="Plum Creek"/>
          <xsd:enumeration value="Numeric Nutrient Criteria"/>
          <xsd:enumeration value="Cabot  Koppers"/>
          <xsd:enumeration value="Wetlands"/>
          <xsd:enumeration value="Geoengineering"/>
          <xsd:enumeration value="Air Pollution"/>
          <xsd:enumeration value="Adena"/>
          <xsd:enumeration value="EPAC Report - EPD Evaluation"/>
          <xsd:enumeration value="Nitrates"/>
          <xsd:enumeration value="Biomass"/>
          <xsd:enumeration value="2015 Community Conversations"/>
          <xsd:enumeration value="2018 Community Conversation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0ACB2-5266-4247-9C40-6DAB295EF61D}"/>
</file>

<file path=customXml/itemProps2.xml><?xml version="1.0" encoding="utf-8"?>
<ds:datastoreItem xmlns:ds="http://schemas.openxmlformats.org/officeDocument/2006/customXml" ds:itemID="{B36DB92F-CC77-43FE-883A-05E963B71B79}"/>
</file>

<file path=customXml/itemProps3.xml><?xml version="1.0" encoding="utf-8"?>
<ds:datastoreItem xmlns:ds="http://schemas.openxmlformats.org/officeDocument/2006/customXml" ds:itemID="{66547CA5-14C5-47EA-94EE-7320BFC03A95}"/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675</Words>
  <Application>Microsoft Office PowerPoint</Application>
  <PresentationFormat>Custom</PresentationFormat>
  <Paragraphs>106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Springs Protection Options Septic System Evaluation Program</vt:lpstr>
      <vt:lpstr>The Issue</vt:lpstr>
      <vt:lpstr>Potential Sources of Nitrate*</vt:lpstr>
      <vt:lpstr>Groundwater Nitrate Levels 2012</vt:lpstr>
      <vt:lpstr>F.S. 381.00651</vt:lpstr>
      <vt:lpstr>First Magnitude Springs located in Alachua County</vt:lpstr>
      <vt:lpstr>Code Provisions</vt:lpstr>
      <vt:lpstr>Code Provisions</vt:lpstr>
      <vt:lpstr>Septic System Inventory,   Code Applicability, and Cost</vt:lpstr>
      <vt:lpstr>Floridan Aquifer 25-year Modeled Groundwater Travel Time</vt:lpstr>
      <vt:lpstr>Issues</vt:lpstr>
      <vt:lpstr>Potential Environmental Benefits</vt:lpstr>
      <vt:lpstr>Staff Recommendations</vt:lpstr>
      <vt:lpstr>Springs Protection Options Septic System Evaluation Program</vt:lpstr>
      <vt:lpstr>Proposed Modifications to F.S. 381.00651 </vt:lpstr>
      <vt:lpstr>Article 8 Springs and High Aquifer Recharge Areas</vt:lpstr>
      <vt:lpstr>Article 8 Springs and High Aquifer Recharge Areas</vt:lpstr>
      <vt:lpstr>Spring Protection Strategies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Water Conservation and Irrigation Restrictions</dc:title>
  <dc:creator/>
  <cp:lastModifiedBy>Alachua County</cp:lastModifiedBy>
  <cp:revision>131</cp:revision>
  <dcterms:created xsi:type="dcterms:W3CDTF">2006-08-16T00:00:00Z</dcterms:created>
  <dcterms:modified xsi:type="dcterms:W3CDTF">2012-11-07T16:19:19Z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0x0101000B6F2ABC27326A448A42E85F00A76E1D</vt:lpwstr>
  </property>
  <property fmtid="{D5CDD505-2E9C-101B-9397-08002B2CF9AE}" pid="3" name="Assigned to0">
    <vt:lpwstr>Nam Henderson</vt:lpwstr>
  </property>
  <property fmtid="{D5CDD505-2E9C-101B-9397-08002B2CF9AE}" pid="4" name="Order">
    <vt:r8>14900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